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9906000" cy="6858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69"/>
    <p:restoredTop sz="94654"/>
  </p:normalViewPr>
  <p:slideViewPr>
    <p:cSldViewPr snapToGrid="0">
      <p:cViewPr varScale="1">
        <p:scale>
          <a:sx n="88" d="100"/>
          <a:sy n="88" d="100"/>
        </p:scale>
        <p:origin x="184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6FCED-F052-E343-8467-B2A2C1D42C1B}" type="datetimeFigureOut">
              <a:rPr lang="es-ES" smtClean="0"/>
              <a:t>3/3/24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86947-FCE9-1940-8243-A62B06FFD0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66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FA801-D761-A943-AFBF-870D2B0FD8B3}" type="datetimeFigureOut">
              <a:rPr lang="es-ES" smtClean="0"/>
              <a:t>3/3/24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EC32D-623C-164B-BBD8-A254CEFD71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3510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FA801-D761-A943-AFBF-870D2B0FD8B3}" type="datetimeFigureOut">
              <a:rPr lang="es-ES" smtClean="0"/>
              <a:t>3/3/24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EC32D-623C-164B-BBD8-A254CEFD71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1105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FA801-D761-A943-AFBF-870D2B0FD8B3}" type="datetimeFigureOut">
              <a:rPr lang="es-ES" smtClean="0"/>
              <a:t>3/3/24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EC32D-623C-164B-BBD8-A254CEFD71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9396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FA801-D761-A943-AFBF-870D2B0FD8B3}" type="datetimeFigureOut">
              <a:rPr lang="es-ES" smtClean="0"/>
              <a:t>3/3/24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EC32D-623C-164B-BBD8-A254CEFD71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4276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FA801-D761-A943-AFBF-870D2B0FD8B3}" type="datetimeFigureOut">
              <a:rPr lang="es-ES" smtClean="0"/>
              <a:t>3/3/24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EC32D-623C-164B-BBD8-A254CEFD71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1345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FA801-D761-A943-AFBF-870D2B0FD8B3}" type="datetimeFigureOut">
              <a:rPr lang="es-ES" smtClean="0"/>
              <a:t>3/3/24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EC32D-623C-164B-BBD8-A254CEFD71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4622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FA801-D761-A943-AFBF-870D2B0FD8B3}" type="datetimeFigureOut">
              <a:rPr lang="es-ES" smtClean="0"/>
              <a:t>3/3/24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EC32D-623C-164B-BBD8-A254CEFD71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6035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FA801-D761-A943-AFBF-870D2B0FD8B3}" type="datetimeFigureOut">
              <a:rPr lang="es-ES" smtClean="0"/>
              <a:t>3/3/24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EC32D-623C-164B-BBD8-A254CEFD71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1822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FA801-D761-A943-AFBF-870D2B0FD8B3}" type="datetimeFigureOut">
              <a:rPr lang="es-ES" smtClean="0"/>
              <a:t>3/3/24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EC32D-623C-164B-BBD8-A254CEFD71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4704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FA801-D761-A943-AFBF-870D2B0FD8B3}" type="datetimeFigureOut">
              <a:rPr lang="es-ES" smtClean="0"/>
              <a:t>3/3/24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EC32D-623C-164B-BBD8-A254CEFD71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1904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FA801-D761-A943-AFBF-870D2B0FD8B3}" type="datetimeFigureOut">
              <a:rPr lang="es-ES" smtClean="0"/>
              <a:t>3/3/24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EC32D-623C-164B-BBD8-A254CEFD71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4232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FA801-D761-A943-AFBF-870D2B0FD8B3}" type="datetimeFigureOut">
              <a:rPr lang="es-ES" smtClean="0"/>
              <a:t>3/3/24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EC32D-623C-164B-BBD8-A254CEFD71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3200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953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1EA7A62A-AE32-1B3D-B489-F5010D7996D9}"/>
              </a:ext>
            </a:extLst>
          </p:cNvPr>
          <p:cNvSpPr txBox="1"/>
          <p:nvPr/>
        </p:nvSpPr>
        <p:spPr>
          <a:xfrm>
            <a:off x="6859469" y="554269"/>
            <a:ext cx="2950000" cy="4093428"/>
          </a:xfrm>
          <a:prstGeom prst="rect">
            <a:avLst/>
          </a:prstGeom>
          <a:solidFill>
            <a:schemeClr val="bg1">
              <a:alpha val="56613"/>
            </a:schemeClr>
          </a:solidFill>
          <a:ln w="44450">
            <a:solidFill>
              <a:schemeClr val="accent1">
                <a:lumMod val="5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endParaRPr lang="es-ES" sz="3200" b="1" dirty="0">
              <a:solidFill>
                <a:schemeClr val="accent1">
                  <a:lumMod val="50000"/>
                </a:schemeClr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algn="ctr"/>
            <a:r>
              <a:rPr lang="es-ES" sz="3200" b="1" dirty="0">
                <a:solidFill>
                  <a:schemeClr val="accent1">
                    <a:lumMod val="50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I Jornada Vasca Pie Zambo</a:t>
            </a:r>
          </a:p>
          <a:p>
            <a:pPr algn="ctr"/>
            <a:endParaRPr lang="es-ES" sz="2800" b="1" dirty="0">
              <a:solidFill>
                <a:schemeClr val="accent1">
                  <a:lumMod val="50000"/>
                </a:schemeClr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algn="ctr"/>
            <a:endParaRPr lang="es-ES" sz="800" b="1" dirty="0">
              <a:solidFill>
                <a:schemeClr val="accent1">
                  <a:lumMod val="50000"/>
                </a:schemeClr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algn="ctr"/>
            <a:endParaRPr lang="es-ES" sz="800" b="1" dirty="0">
              <a:solidFill>
                <a:schemeClr val="accent1">
                  <a:lumMod val="50000"/>
                </a:schemeClr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algn="ctr"/>
            <a:r>
              <a:rPr lang="es-ES" sz="2800" b="1" dirty="0">
                <a:solidFill>
                  <a:schemeClr val="accent1">
                    <a:lumMod val="50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Curso Básico Método </a:t>
            </a:r>
            <a:r>
              <a:rPr lang="es-ES" sz="2800" b="1" dirty="0" err="1">
                <a:solidFill>
                  <a:schemeClr val="accent1">
                    <a:lumMod val="50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Ponseti</a:t>
            </a:r>
            <a:endParaRPr lang="es-ES" sz="2800" b="1" dirty="0">
              <a:solidFill>
                <a:schemeClr val="accent1">
                  <a:lumMod val="50000"/>
                </a:schemeClr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algn="ctr"/>
            <a:endParaRPr lang="es-ES" sz="2800" b="1" dirty="0">
              <a:solidFill>
                <a:schemeClr val="accent1">
                  <a:lumMod val="50000"/>
                </a:schemeClr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pic>
        <p:nvPicPr>
          <p:cNvPr id="1032" name="Picture 8" descr="BOLSA HOSPITAL GREGORIO MARAÑÓN: Nota aclaratoria sobre la presentación de  solicitudes para Técnicos Superiores Sanitarios - Sindicato Nacional de  Técnicos Superiores Sanitarios">
            <a:extLst>
              <a:ext uri="{FF2B5EF4-FFF2-40B4-BE49-F238E27FC236}">
                <a16:creationId xmlns:a16="http://schemas.microsoft.com/office/drawing/2014/main" id="{C365743B-4492-A664-C88A-8889655F4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498" y="6153649"/>
            <a:ext cx="1341398" cy="37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644C7BE-5FD0-0344-84D0-91B7C0FC3184}"/>
              </a:ext>
            </a:extLst>
          </p:cNvPr>
          <p:cNvSpPr txBox="1"/>
          <p:nvPr/>
        </p:nvSpPr>
        <p:spPr>
          <a:xfrm>
            <a:off x="7046000" y="4849420"/>
            <a:ext cx="11777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chemeClr val="accent1">
                    <a:lumMod val="50000"/>
                  </a:schemeClr>
                </a:solidFill>
              </a:rPr>
              <a:t>Organiza: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C11AE64-BC3A-DD5B-1669-CDA886E41832}"/>
              </a:ext>
            </a:extLst>
          </p:cNvPr>
          <p:cNvSpPr txBox="1"/>
          <p:nvPr/>
        </p:nvSpPr>
        <p:spPr>
          <a:xfrm>
            <a:off x="3119723" y="342494"/>
            <a:ext cx="1817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Organización:</a:t>
            </a: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12" name="Picture 8" descr="BOLSA HOSPITAL GREGORIO MARAÑÓN: Nota aclaratoria sobre la presentación de  solicitudes para Técnicos Superiores Sanitarios - Sindicato Nacional de  Técnicos Superiores Sanitarios">
            <a:extLst>
              <a:ext uri="{FF2B5EF4-FFF2-40B4-BE49-F238E27FC236}">
                <a16:creationId xmlns:a16="http://schemas.microsoft.com/office/drawing/2014/main" id="{F78912E1-A373-65A3-0E94-EC3D1398F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991" y="2107771"/>
            <a:ext cx="1747498" cy="49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9C01A37A-03F6-E122-8511-4A81EBED631E}"/>
              </a:ext>
            </a:extLst>
          </p:cNvPr>
          <p:cNvSpPr txBox="1"/>
          <p:nvPr/>
        </p:nvSpPr>
        <p:spPr>
          <a:xfrm>
            <a:off x="3297066" y="880626"/>
            <a:ext cx="2066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chemeClr val="accent1">
                    <a:lumMod val="50000"/>
                  </a:schemeClr>
                </a:solidFill>
              </a:rPr>
              <a:t>Servicio Cirugía Ortopédica y Traumatología Hospital Universitario Basurto</a:t>
            </a:r>
          </a:p>
          <a:p>
            <a:r>
              <a:rPr lang="es-ES" sz="1200" dirty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es-ES" sz="1200" dirty="0" err="1">
                <a:solidFill>
                  <a:schemeClr val="accent1">
                    <a:lumMod val="50000"/>
                  </a:schemeClr>
                </a:solidFill>
              </a:rPr>
              <a:t>Seccción</a:t>
            </a:r>
            <a:r>
              <a:rPr lang="es-ES" sz="1200" dirty="0">
                <a:solidFill>
                  <a:schemeClr val="accent1">
                    <a:lumMod val="50000"/>
                  </a:schemeClr>
                </a:solidFill>
              </a:rPr>
              <a:t> Ortopedia Infantil -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5F4EEC3-9ACD-115E-0E95-EF3A572A1CA7}"/>
              </a:ext>
            </a:extLst>
          </p:cNvPr>
          <p:cNvSpPr txBox="1"/>
          <p:nvPr/>
        </p:nvSpPr>
        <p:spPr>
          <a:xfrm>
            <a:off x="3119722" y="2800182"/>
            <a:ext cx="2007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Patrocinadores:</a:t>
            </a:r>
            <a:endParaRPr lang="es-E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1D4B5519-0CB4-6908-18FB-4B9439675D34}"/>
              </a:ext>
            </a:extLst>
          </p:cNvPr>
          <p:cNvSpPr txBox="1"/>
          <p:nvPr/>
        </p:nvSpPr>
        <p:spPr>
          <a:xfrm>
            <a:off x="3119723" y="4218574"/>
            <a:ext cx="1817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Aval Científico:</a:t>
            </a:r>
            <a:endParaRPr lang="es-E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EF861DD-C990-C464-A996-4BCA88F49F54}"/>
              </a:ext>
            </a:extLst>
          </p:cNvPr>
          <p:cNvSpPr txBox="1"/>
          <p:nvPr/>
        </p:nvSpPr>
        <p:spPr>
          <a:xfrm>
            <a:off x="77617" y="374349"/>
            <a:ext cx="1817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Inscripción: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1CAA9AB-403A-5E30-EA54-F7FD17ED91BB}"/>
              </a:ext>
            </a:extLst>
          </p:cNvPr>
          <p:cNvSpPr txBox="1"/>
          <p:nvPr/>
        </p:nvSpPr>
        <p:spPr>
          <a:xfrm>
            <a:off x="199058" y="965027"/>
            <a:ext cx="2763285" cy="4524315"/>
          </a:xfrm>
          <a:prstGeom prst="rect">
            <a:avLst/>
          </a:prstGeom>
          <a:solidFill>
            <a:schemeClr val="accent1">
              <a:lumMod val="50000"/>
              <a:alpha val="5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Fecha Límite: </a:t>
            </a:r>
            <a:r>
              <a:rPr lang="es-ES" sz="1200" dirty="0">
                <a:solidFill>
                  <a:schemeClr val="bg1"/>
                </a:solidFill>
              </a:rPr>
              <a:t>5 de Abril 2024</a:t>
            </a:r>
          </a:p>
          <a:p>
            <a:endParaRPr lang="es-ES" sz="1200" b="1" dirty="0">
              <a:solidFill>
                <a:schemeClr val="bg1"/>
              </a:solidFill>
            </a:endParaRPr>
          </a:p>
          <a:p>
            <a:r>
              <a:rPr lang="es-ES" sz="1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Precio: </a:t>
            </a:r>
            <a:r>
              <a:rPr lang="es-ES" sz="1200" dirty="0">
                <a:solidFill>
                  <a:schemeClr val="bg1"/>
                </a:solidFill>
              </a:rPr>
              <a:t>50 euros</a:t>
            </a:r>
          </a:p>
          <a:p>
            <a:endParaRPr lang="es-ES" sz="1200" b="1" dirty="0">
              <a:solidFill>
                <a:schemeClr val="bg1"/>
              </a:solidFill>
            </a:endParaRPr>
          </a:p>
          <a:p>
            <a:r>
              <a:rPr lang="es-ES" sz="1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Dirigido a: </a:t>
            </a:r>
            <a:r>
              <a:rPr lang="es-ES" sz="1200" dirty="0">
                <a:solidFill>
                  <a:schemeClr val="bg1"/>
                </a:solidFill>
              </a:rPr>
              <a:t>Médicos especialistas de COT, con dedicación al campo de la ortopedia infantil, y médicos residentes de la especialidad</a:t>
            </a:r>
          </a:p>
          <a:p>
            <a:endParaRPr lang="es-ES" sz="1200" b="1" dirty="0">
              <a:solidFill>
                <a:schemeClr val="bg1"/>
              </a:solidFill>
            </a:endParaRPr>
          </a:p>
          <a:p>
            <a:endParaRPr lang="es-ES" sz="1200" b="1" dirty="0">
              <a:solidFill>
                <a:schemeClr val="bg1"/>
              </a:solidFill>
            </a:endParaRPr>
          </a:p>
          <a:p>
            <a:endParaRPr lang="es-ES" sz="1200" b="1" dirty="0">
              <a:solidFill>
                <a:schemeClr val="bg1"/>
              </a:solidFill>
            </a:endParaRPr>
          </a:p>
          <a:p>
            <a:r>
              <a:rPr lang="es-ES" sz="1200" dirty="0">
                <a:solidFill>
                  <a:schemeClr val="bg1"/>
                </a:solidFill>
              </a:rPr>
              <a:t>Enviar un correo electrónico a la siguiente dirección: </a:t>
            </a:r>
          </a:p>
          <a:p>
            <a:endParaRPr lang="es-ES" sz="1200" dirty="0">
              <a:solidFill>
                <a:schemeClr val="bg1"/>
              </a:solidFill>
            </a:endParaRPr>
          </a:p>
          <a:p>
            <a:pPr algn="ctr"/>
            <a:r>
              <a:rPr lang="es-ES" sz="1200" dirty="0" err="1">
                <a:solidFill>
                  <a:schemeClr val="bg1"/>
                </a:solidFill>
              </a:rPr>
              <a:t>maitane.arroyoblazquez@osakidetza.eus</a:t>
            </a:r>
            <a:endParaRPr lang="es-ES" sz="1200" dirty="0">
              <a:solidFill>
                <a:schemeClr val="bg1"/>
              </a:solidFill>
            </a:endParaRPr>
          </a:p>
          <a:p>
            <a:endParaRPr lang="es-ES" sz="1200" dirty="0">
              <a:solidFill>
                <a:schemeClr val="bg1"/>
              </a:solidFill>
            </a:endParaRPr>
          </a:p>
          <a:p>
            <a:endParaRPr lang="es-ES" sz="1200" dirty="0">
              <a:solidFill>
                <a:schemeClr val="bg1"/>
              </a:solidFill>
            </a:endParaRPr>
          </a:p>
          <a:p>
            <a:endParaRPr lang="es-ES" sz="1200" dirty="0">
              <a:solidFill>
                <a:schemeClr val="bg1"/>
              </a:solidFill>
            </a:endParaRPr>
          </a:p>
          <a:p>
            <a:r>
              <a:rPr lang="es-ES" sz="1200" dirty="0">
                <a:solidFill>
                  <a:schemeClr val="bg1"/>
                </a:solidFill>
              </a:rPr>
              <a:t>Indicando </a:t>
            </a:r>
            <a:r>
              <a:rPr lang="es-ES" sz="1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nombre y apellidos</a:t>
            </a:r>
            <a:r>
              <a:rPr lang="es-ES" sz="1200" b="1" dirty="0">
                <a:solidFill>
                  <a:schemeClr val="bg1"/>
                </a:solidFill>
              </a:rPr>
              <a:t>, </a:t>
            </a:r>
            <a:r>
              <a:rPr lang="es-ES" sz="1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lugar</a:t>
            </a:r>
          </a:p>
          <a:p>
            <a:r>
              <a:rPr lang="es-ES" sz="1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de trabajo</a:t>
            </a:r>
            <a:r>
              <a:rPr lang="es-ES" sz="1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s-ES" sz="1200" dirty="0">
                <a:solidFill>
                  <a:schemeClr val="bg1"/>
                </a:solidFill>
              </a:rPr>
              <a:t>y si es </a:t>
            </a:r>
            <a:r>
              <a:rPr lang="es-ES" sz="1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MIR o especialista.</a:t>
            </a:r>
          </a:p>
          <a:p>
            <a:endParaRPr lang="es-ES" sz="1200" b="1" dirty="0">
              <a:solidFill>
                <a:schemeClr val="bg1"/>
              </a:solidFill>
            </a:endParaRPr>
          </a:p>
          <a:p>
            <a:endParaRPr lang="es-ES" sz="1200" b="1" dirty="0">
              <a:solidFill>
                <a:schemeClr val="bg1"/>
              </a:solidFill>
            </a:endParaRPr>
          </a:p>
          <a:p>
            <a:r>
              <a:rPr lang="es-ES" sz="1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Plazas limitadas:  </a:t>
            </a:r>
            <a:r>
              <a:rPr lang="es-ES" sz="1200" dirty="0">
                <a:solidFill>
                  <a:schemeClr val="bg1"/>
                </a:solidFill>
              </a:rPr>
              <a:t>25 alumnos</a:t>
            </a:r>
          </a:p>
          <a:p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C7661A4-570D-E767-96C3-A2D446ED7B6B}"/>
              </a:ext>
            </a:extLst>
          </p:cNvPr>
          <p:cNvSpPr txBox="1"/>
          <p:nvPr/>
        </p:nvSpPr>
        <p:spPr>
          <a:xfrm>
            <a:off x="7046000" y="5912540"/>
            <a:ext cx="11777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chemeClr val="accent1">
                    <a:lumMod val="50000"/>
                  </a:schemeClr>
                </a:solidFill>
              </a:rPr>
              <a:t>Colabora: 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BF2ED958-A832-3829-3918-EA21B9508143}"/>
              </a:ext>
            </a:extLst>
          </p:cNvPr>
          <p:cNvSpPr txBox="1"/>
          <p:nvPr/>
        </p:nvSpPr>
        <p:spPr>
          <a:xfrm>
            <a:off x="3321039" y="1978263"/>
            <a:ext cx="11777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chemeClr val="accent1">
                    <a:lumMod val="50000"/>
                  </a:schemeClr>
                </a:solidFill>
              </a:rPr>
              <a:t>Colabora: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790E6BF-D23C-F844-9D57-12221D01A1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3" t="8444" r="13226" b="8090"/>
          <a:stretch/>
        </p:blipFill>
        <p:spPr bwMode="auto">
          <a:xfrm>
            <a:off x="8977285" y="4940614"/>
            <a:ext cx="742611" cy="79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E3B749E1-339F-0544-AC0D-032C1B0FA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315" y="623190"/>
            <a:ext cx="867336" cy="86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 descr="Forma, Círculo&#10;&#10;Descripción generada automáticamente">
            <a:extLst>
              <a:ext uri="{FF2B5EF4-FFF2-40B4-BE49-F238E27FC236}">
                <a16:creationId xmlns:a16="http://schemas.microsoft.com/office/drawing/2014/main" id="{D0208649-13DD-0042-9118-705E129DB5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1586" y="4771572"/>
            <a:ext cx="868363" cy="849486"/>
          </a:xfrm>
          <a:prstGeom prst="rect">
            <a:avLst/>
          </a:prstGeom>
        </p:spPr>
      </p:pic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154F3014-FE3C-1944-8F44-9B4ABBB7D49D}"/>
              </a:ext>
            </a:extLst>
          </p:cNvPr>
          <p:cNvCxnSpPr/>
          <p:nvPr/>
        </p:nvCxnSpPr>
        <p:spPr>
          <a:xfrm>
            <a:off x="7199523" y="2800182"/>
            <a:ext cx="2048461" cy="0"/>
          </a:xfrm>
          <a:prstGeom prst="line">
            <a:avLst/>
          </a:prstGeom>
          <a:ln w="19050" cmpd="dbl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2F209C63-2BC5-B546-58DE-B08E3355B7DA}"/>
              </a:ext>
            </a:extLst>
          </p:cNvPr>
          <p:cNvSpPr txBox="1"/>
          <p:nvPr/>
        </p:nvSpPr>
        <p:spPr>
          <a:xfrm>
            <a:off x="7297693" y="4241296"/>
            <a:ext cx="2177054" cy="307777"/>
          </a:xfrm>
          <a:prstGeom prst="rect">
            <a:avLst/>
          </a:prstGeom>
          <a:solidFill>
            <a:schemeClr val="bg1">
              <a:alpha val="93254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accent4">
                    <a:lumMod val="75000"/>
                  </a:schemeClr>
                </a:solidFill>
              </a:rPr>
              <a:t>Bilbao, 19 de Abril de 2024</a:t>
            </a:r>
          </a:p>
        </p:txBody>
      </p:sp>
      <p:pic>
        <p:nvPicPr>
          <p:cNvPr id="28" name="Imagen 27" descr="Imagen que contiene Texto&#10;&#10;Descripción generada automáticamente">
            <a:extLst>
              <a:ext uri="{FF2B5EF4-FFF2-40B4-BE49-F238E27FC236}">
                <a16:creationId xmlns:a16="http://schemas.microsoft.com/office/drawing/2014/main" id="{71E64919-3FFD-874C-A8F9-C0B57F8121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831" b="94203" l="2381" r="92143">
                        <a14:foregroundMark x1="46429" y1="8213" x2="46429" y2="8213"/>
                        <a14:foregroundMark x1="46905" y1="4831" x2="46905" y2="4831"/>
                        <a14:foregroundMark x1="7857" y1="44686" x2="7857" y2="44686"/>
                        <a14:foregroundMark x1="3333" y1="48068" x2="3333" y2="48068"/>
                        <a14:foregroundMark x1="47857" y1="93237" x2="47857" y2="93237"/>
                        <a14:foregroundMark x1="91190" y1="49034" x2="91190" y2="49034"/>
                        <a14:foregroundMark x1="91905" y1="49275" x2="91905" y2="49275"/>
                        <a14:foregroundMark x1="92143" y1="48792" x2="92143" y2="48792"/>
                        <a14:foregroundMark x1="56429" y1="89855" x2="56429" y2="89855"/>
                        <a14:foregroundMark x1="59762" y1="88164" x2="59762" y2="88164"/>
                        <a14:foregroundMark x1="59762" y1="88164" x2="59762" y2="88164"/>
                        <a14:foregroundMark x1="59762" y1="88164" x2="59762" y2="88164"/>
                        <a14:foregroundMark x1="59762" y1="88164" x2="59762" y2="88164"/>
                        <a14:foregroundMark x1="60476" y1="87440" x2="60476" y2="87440"/>
                        <a14:foregroundMark x1="60476" y1="86957" x2="60476" y2="86957"/>
                        <a14:foregroundMark x1="60476" y1="86957" x2="60476" y2="86957"/>
                        <a14:backgroundMark x1="2143" y1="48792" x2="2143" y2="48792"/>
                        <a14:backgroundMark x1="2143" y1="48309" x2="2143" y2="48309"/>
                        <a14:backgroundMark x1="2143" y1="48309" x2="2143" y2="48309"/>
                        <a14:backgroundMark x1="2143" y1="48792" x2="2143" y2="48792"/>
                        <a14:backgroundMark x1="2143" y1="48792" x2="2143" y2="48792"/>
                        <a14:backgroundMark x1="2143" y1="48551" x2="2143" y2="48551"/>
                        <a14:backgroundMark x1="59286" y1="87440" x2="59286" y2="87440"/>
                        <a14:backgroundMark x1="63333" y1="84300" x2="63333" y2="84300"/>
                        <a14:backgroundMark x1="61429" y1="86232" x2="61429" y2="86232"/>
                        <a14:backgroundMark x1="63571" y1="83575" x2="63571" y2="83575"/>
                        <a14:backgroundMark x1="60952" y1="85749" x2="60952" y2="85749"/>
                        <a14:backgroundMark x1="60238" y1="86232" x2="60238" y2="86232"/>
                        <a14:backgroundMark x1="60714" y1="85507" x2="60714" y2="85507"/>
                        <a14:backgroundMark x1="60714" y1="85507" x2="60714" y2="85507"/>
                        <a14:backgroundMark x1="60714" y1="85990" x2="60714" y2="85990"/>
                        <a14:backgroundMark x1="59286" y1="88406" x2="59048" y2="89614"/>
                        <a14:backgroundMark x1="56429" y1="90580" x2="53810" y2="94686"/>
                        <a14:backgroundMark x1="55714" y1="89614" x2="55714" y2="89614"/>
                        <a14:backgroundMark x1="56190" y1="90338" x2="56190" y2="90338"/>
                        <a14:backgroundMark x1="56429" y1="89855" x2="56429" y2="89855"/>
                        <a14:backgroundMark x1="56429" y1="89855" x2="56429" y2="89855"/>
                        <a14:backgroundMark x1="59286" y1="88406" x2="59286" y2="88406"/>
                        <a14:backgroundMark x1="59286" y1="88406" x2="59286" y2="88406"/>
                        <a14:backgroundMark x1="59286" y1="88406" x2="59286" y2="88406"/>
                        <a14:backgroundMark x1="59286" y1="88406" x2="59286" y2="88406"/>
                        <a14:backgroundMark x1="59286" y1="88406" x2="59286" y2="88406"/>
                        <a14:backgroundMark x1="60000" y1="88164" x2="60000" y2="88164"/>
                        <a14:backgroundMark x1="60000" y1="88164" x2="60000" y2="88164"/>
                        <a14:backgroundMark x1="60000" y1="87681" x2="60000" y2="87681"/>
                        <a14:backgroundMark x1="60000" y1="86715" x2="60000" y2="86715"/>
                        <a14:backgroundMark x1="60714" y1="87440" x2="63571" y2="84300"/>
                        <a14:backgroundMark x1="69286" y1="76570" x2="69524" y2="77536"/>
                        <a14:backgroundMark x1="69524" y1="77778" x2="69524" y2="77778"/>
                        <a14:backgroundMark x1="69762" y1="78502" x2="69762" y2="78502"/>
                        <a14:backgroundMark x1="69762" y1="78502" x2="69762" y2="78502"/>
                        <a14:backgroundMark x1="69762" y1="78502" x2="69762" y2="78502"/>
                        <a14:backgroundMark x1="69762" y1="78019" x2="69762" y2="78019"/>
                        <a14:backgroundMark x1="69762" y1="78019" x2="69762" y2="78019"/>
                        <a14:backgroundMark x1="69762" y1="78261" x2="69762" y2="78261"/>
                        <a14:backgroundMark x1="69762" y1="78261" x2="69762" y2="78261"/>
                        <a14:backgroundMark x1="70000" y1="78261" x2="70000" y2="78261"/>
                        <a14:backgroundMark x1="70238" y1="78261" x2="70238" y2="78261"/>
                        <a14:backgroundMark x1="69762" y1="78744" x2="69762" y2="78744"/>
                        <a14:backgroundMark x1="69762" y1="78502" x2="69762" y2="78502"/>
                        <a14:backgroundMark x1="69762" y1="78261" x2="69762" y2="78261"/>
                        <a14:backgroundMark x1="69762" y1="78261" x2="69762" y2="78261"/>
                        <a14:backgroundMark x1="69762" y1="78019" x2="69762" y2="78019"/>
                        <a14:backgroundMark x1="69762" y1="78019" x2="69762" y2="78019"/>
                        <a14:backgroundMark x1="69762" y1="78019" x2="69762" y2="78019"/>
                        <a14:backgroundMark x1="70476" y1="78502" x2="70476" y2="78502"/>
                        <a14:backgroundMark x1="70000" y1="77778" x2="70000" y2="77778"/>
                        <a14:backgroundMark x1="70000" y1="78019" x2="70000" y2="78019"/>
                        <a14:backgroundMark x1="70476" y1="78261" x2="70476" y2="78261"/>
                        <a14:backgroundMark x1="70238" y1="78019" x2="70238" y2="78019"/>
                        <a14:backgroundMark x1="70238" y1="78019" x2="70238" y2="78019"/>
                        <a14:backgroundMark x1="70238" y1="78019" x2="70238" y2="78019"/>
                        <a14:backgroundMark x1="70238" y1="78019" x2="70238" y2="78019"/>
                        <a14:backgroundMark x1="70238" y1="78986" x2="70238" y2="78986"/>
                        <a14:backgroundMark x1="69762" y1="77778" x2="70714" y2="780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36800" y="53114"/>
            <a:ext cx="1309719" cy="1291009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2BE3A1C9-BDA4-7848-8F87-6FF6FEA1882C}"/>
              </a:ext>
            </a:extLst>
          </p:cNvPr>
          <p:cNvSpPr txBox="1"/>
          <p:nvPr/>
        </p:nvSpPr>
        <p:spPr>
          <a:xfrm>
            <a:off x="7046000" y="5093118"/>
            <a:ext cx="17332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solidFill>
                  <a:schemeClr val="accent1">
                    <a:lumMod val="50000"/>
                  </a:schemeClr>
                </a:solidFill>
              </a:rPr>
              <a:t>Servicio Cirugía Ortopédica y Traumatología HUB. </a:t>
            </a:r>
          </a:p>
        </p:txBody>
      </p:sp>
    </p:spTree>
    <p:extLst>
      <p:ext uri="{BB962C8B-B14F-4D97-AF65-F5344CB8AC3E}">
        <p14:creationId xmlns:p14="http://schemas.microsoft.com/office/powerpoint/2010/main" val="2206323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6C626FE-42A7-CD4A-9F21-2DC2F7021A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t="23294" b="33903"/>
          <a:stretch/>
        </p:blipFill>
        <p:spPr>
          <a:xfrm>
            <a:off x="189171" y="-17397"/>
            <a:ext cx="9534268" cy="1244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9FC5A5B-AEE2-C561-F71B-84E18510D35C}"/>
              </a:ext>
            </a:extLst>
          </p:cNvPr>
          <p:cNvSpPr txBox="1"/>
          <p:nvPr/>
        </p:nvSpPr>
        <p:spPr>
          <a:xfrm>
            <a:off x="3660112" y="523184"/>
            <a:ext cx="2585776" cy="400110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Programa científico</a:t>
            </a:r>
            <a:endParaRPr lang="es-E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4884930-1469-0975-E3AE-3D97CC607367}"/>
              </a:ext>
            </a:extLst>
          </p:cNvPr>
          <p:cNvSpPr txBox="1"/>
          <p:nvPr/>
        </p:nvSpPr>
        <p:spPr>
          <a:xfrm>
            <a:off x="3660112" y="1441504"/>
            <a:ext cx="2585776" cy="523220"/>
          </a:xfrm>
          <a:prstGeom prst="rect">
            <a:avLst/>
          </a:prstGeom>
          <a:solidFill>
            <a:schemeClr val="bg1">
              <a:alpha val="72809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accent1">
                    <a:lumMod val="50000"/>
                  </a:schemeClr>
                </a:solidFill>
              </a:rPr>
              <a:t>Lugar: Aula </a:t>
            </a:r>
            <a:r>
              <a:rPr lang="es-ES" sz="1400" b="1" dirty="0" err="1">
                <a:solidFill>
                  <a:schemeClr val="accent1">
                    <a:lumMod val="50000"/>
                  </a:schemeClr>
                </a:solidFill>
              </a:rPr>
              <a:t>Jado</a:t>
            </a:r>
            <a:r>
              <a:rPr lang="es-ES" sz="1400" b="1" dirty="0">
                <a:solidFill>
                  <a:schemeClr val="accent1">
                    <a:lumMod val="50000"/>
                  </a:schemeClr>
                </a:solidFill>
              </a:rPr>
              <a:t> (Pabellón </a:t>
            </a:r>
            <a:r>
              <a:rPr lang="es-ES" sz="1400" b="1" dirty="0" err="1">
                <a:solidFill>
                  <a:schemeClr val="accent1">
                    <a:lumMod val="50000"/>
                  </a:schemeClr>
                </a:solidFill>
              </a:rPr>
              <a:t>Jado</a:t>
            </a:r>
            <a:r>
              <a:rPr lang="es-ES" sz="1400" b="1" dirty="0">
                <a:solidFill>
                  <a:schemeClr val="accent1">
                    <a:lumMod val="50000"/>
                  </a:schemeClr>
                </a:solidFill>
              </a:rPr>
              <a:t> 4ª planta) HUB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3D890F9-1BD8-618D-43AB-982F4C701F3B}"/>
              </a:ext>
            </a:extLst>
          </p:cNvPr>
          <p:cNvSpPr txBox="1"/>
          <p:nvPr/>
        </p:nvSpPr>
        <p:spPr>
          <a:xfrm>
            <a:off x="3468280" y="2186792"/>
            <a:ext cx="2969440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b="1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10:00</a:t>
            </a:r>
            <a:r>
              <a:rPr lang="es-ES" sz="13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s-ES" sz="13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Introducción e historia del método de </a:t>
            </a:r>
            <a:r>
              <a:rPr lang="es-ES" sz="13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Ponseti</a:t>
            </a:r>
            <a:r>
              <a:rPr lang="es-ES" sz="13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¿Por qué utilizar el método de </a:t>
            </a:r>
            <a:r>
              <a:rPr lang="es-ES" sz="13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Ponseti</a:t>
            </a:r>
            <a:r>
              <a:rPr lang="es-ES" sz="13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s-ES" sz="13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- Dra. Gamero </a:t>
            </a:r>
            <a:r>
              <a:rPr lang="es-ES" sz="13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Donis</a:t>
            </a:r>
            <a:r>
              <a:rPr lang="es-ES" sz="13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(HUGM. Madrid)</a:t>
            </a:r>
          </a:p>
          <a:p>
            <a:endParaRPr lang="es-ES" sz="13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1300" b="1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10:15</a:t>
            </a:r>
            <a:r>
              <a:rPr lang="es-ES" sz="13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3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Fundamentos del tratamiento del pie zambo. Bases biomecánicas y biológicas</a:t>
            </a:r>
          </a:p>
          <a:p>
            <a:r>
              <a:rPr lang="es-ES" sz="13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Dra. Martínez Serrano (HUGM. Madrid)</a:t>
            </a:r>
          </a:p>
          <a:p>
            <a:r>
              <a:rPr lang="es-ES" sz="13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s-ES" sz="1300" b="1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10:30 </a:t>
            </a:r>
            <a:r>
              <a:rPr lang="es-ES" sz="13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Principios del método de </a:t>
            </a:r>
            <a:r>
              <a:rPr lang="es-ES" sz="13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Ponseti</a:t>
            </a:r>
            <a:endParaRPr lang="es-ES" sz="13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13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Dra. </a:t>
            </a:r>
            <a:r>
              <a:rPr lang="es-ES" sz="13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Arroyo Blázquez </a:t>
            </a:r>
            <a:r>
              <a:rPr lang="es-ES" sz="13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(HUB. Bilbao)</a:t>
            </a:r>
          </a:p>
          <a:p>
            <a:endParaRPr lang="es-ES" sz="13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1300" b="1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10:45</a:t>
            </a:r>
            <a:r>
              <a:rPr lang="es-ES" sz="13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Técnica de manipulación y colocación de yesos </a:t>
            </a:r>
          </a:p>
          <a:p>
            <a:r>
              <a:rPr lang="es-ES" sz="13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Dr</a:t>
            </a:r>
            <a:r>
              <a:rPr lang="es-ES" sz="13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García Alfaro </a:t>
            </a:r>
            <a:r>
              <a:rPr lang="es-ES" sz="13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(HUMV.</a:t>
            </a:r>
            <a:r>
              <a:rPr lang="es-ES" sz="13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Santander)</a:t>
            </a:r>
            <a:endParaRPr lang="es-ES" sz="13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13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1300" b="1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11:05 </a:t>
            </a:r>
            <a:r>
              <a:rPr lang="es-ES" sz="130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Pausa-Café</a:t>
            </a:r>
            <a:r>
              <a:rPr lang="es-ES" sz="130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</a:rPr>
              <a:t> </a:t>
            </a:r>
          </a:p>
          <a:p>
            <a:endParaRPr lang="es-ES" sz="1300" dirty="0">
              <a:solidFill>
                <a:schemeClr val="bg1"/>
              </a:solidFill>
              <a:effectLst/>
            </a:endParaRPr>
          </a:p>
          <a:p>
            <a:r>
              <a:rPr lang="es-ES" sz="13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11:30</a:t>
            </a:r>
            <a:r>
              <a:rPr lang="es-ES" sz="13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Tenotomía y Ferulización</a:t>
            </a:r>
          </a:p>
          <a:p>
            <a:r>
              <a:rPr lang="es-ES" sz="13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Dr. Domínguez Amador ( HUPM. Cádiz)</a:t>
            </a:r>
          </a:p>
          <a:p>
            <a:r>
              <a:rPr lang="es-ES" sz="13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s-ES" sz="13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s-ES" sz="1300" dirty="0">
              <a:solidFill>
                <a:schemeClr val="bg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F19D598-5AD2-F934-FEE6-C67EE9EB84B7}"/>
              </a:ext>
            </a:extLst>
          </p:cNvPr>
          <p:cNvSpPr txBox="1"/>
          <p:nvPr/>
        </p:nvSpPr>
        <p:spPr>
          <a:xfrm>
            <a:off x="6753999" y="1302155"/>
            <a:ext cx="296944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b="1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11.50</a:t>
            </a:r>
            <a:r>
              <a:rPr lang="es-ES" sz="13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3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Recidiva: Identificación y manejo</a:t>
            </a:r>
          </a:p>
          <a:p>
            <a:r>
              <a:rPr lang="es-ES" sz="13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Dra. Peña </a:t>
            </a:r>
            <a:r>
              <a:rPr lang="es-ES" sz="13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Arantzibia</a:t>
            </a:r>
            <a:r>
              <a:rPr lang="es-ES" sz="13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(HUB. Bilbao)</a:t>
            </a:r>
          </a:p>
          <a:p>
            <a:endParaRPr lang="es-ES" sz="13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1300" b="1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12:10</a:t>
            </a:r>
            <a:r>
              <a:rPr lang="es-ES" sz="13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3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Detalles y errores en el tratamiento. </a:t>
            </a:r>
          </a:p>
          <a:p>
            <a:r>
              <a:rPr lang="es-ES" sz="13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-Dr</a:t>
            </a:r>
            <a:r>
              <a:rPr lang="es-ES" sz="13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Espinazo Arce </a:t>
            </a:r>
            <a:r>
              <a:rPr lang="es-ES" sz="13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(HUB. </a:t>
            </a:r>
            <a:r>
              <a:rPr lang="es-ES" sz="13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Bilbao</a:t>
            </a:r>
            <a:r>
              <a:rPr lang="es-ES" sz="13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s-ES" sz="1300" dirty="0"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1300" b="1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12:30 </a:t>
            </a:r>
            <a:r>
              <a:rPr lang="es-ES" sz="13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Pie zambo complejo (pie atípico, mielomeningocele, artrogriposis, pie iatrogénico,) </a:t>
            </a:r>
          </a:p>
          <a:p>
            <a:r>
              <a:rPr lang="es-ES" sz="13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-Dra. </a:t>
            </a:r>
            <a:r>
              <a:rPr lang="es-ES" sz="13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Rodríguez Rodríguez (HTH. </a:t>
            </a:r>
            <a:r>
              <a:rPr lang="es-ES" sz="13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Coruña)</a:t>
            </a:r>
          </a:p>
          <a:p>
            <a:r>
              <a:rPr lang="es-ES" sz="13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s-ES" sz="1300" b="1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13:00</a:t>
            </a:r>
            <a:r>
              <a:rPr lang="es-ES" sz="130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Almuerzo de trabajo</a:t>
            </a:r>
          </a:p>
          <a:p>
            <a:endParaRPr lang="es-ES" sz="13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13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es-ES" sz="13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Tarde</a:t>
            </a:r>
          </a:p>
          <a:p>
            <a:endParaRPr lang="es-ES" sz="13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1300" b="1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15:00-16:30</a:t>
            </a:r>
            <a:r>
              <a:rPr lang="es-ES" sz="13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3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Grupo I. Taller práctico de Método </a:t>
            </a:r>
            <a:r>
              <a:rPr lang="es-ES" sz="13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Ponseti</a:t>
            </a:r>
            <a:endParaRPr lang="es-ES" sz="13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6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1300" b="1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16:30-18:00</a:t>
            </a:r>
            <a:r>
              <a:rPr lang="es-ES" sz="13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ES" sz="13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Grupo II. Taller práctico de Método </a:t>
            </a:r>
            <a:r>
              <a:rPr lang="es-ES" sz="13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Ponseti</a:t>
            </a:r>
            <a:endParaRPr lang="es-ES" sz="13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6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1300" b="1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15:00-18:00</a:t>
            </a:r>
            <a:r>
              <a:rPr lang="es-ES" sz="13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ES" sz="13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Grupo III. Taller práctico de Tenotomía de Aquiles</a:t>
            </a:r>
          </a:p>
          <a:p>
            <a:endParaRPr lang="es-ES" sz="13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13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2684191-8FE5-AE14-D7A2-2554201B12F3}"/>
              </a:ext>
            </a:extLst>
          </p:cNvPr>
          <p:cNvSpPr txBox="1"/>
          <p:nvPr/>
        </p:nvSpPr>
        <p:spPr>
          <a:xfrm>
            <a:off x="468977" y="540117"/>
            <a:ext cx="2585777" cy="400110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s-ES" dirty="0"/>
              <a:t>Carta de Presentación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6549273-A9A8-CDA7-4E9B-A66C8CBD795F}"/>
              </a:ext>
            </a:extLst>
          </p:cNvPr>
          <p:cNvSpPr txBox="1"/>
          <p:nvPr/>
        </p:nvSpPr>
        <p:spPr>
          <a:xfrm>
            <a:off x="384419" y="1369028"/>
            <a:ext cx="278027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i="1" dirty="0">
                <a:solidFill>
                  <a:schemeClr val="bg1"/>
                </a:solidFill>
              </a:rPr>
              <a:t>El método </a:t>
            </a:r>
            <a:r>
              <a:rPr lang="es-ES" sz="1200" i="1" dirty="0" err="1">
                <a:solidFill>
                  <a:schemeClr val="bg1"/>
                </a:solidFill>
              </a:rPr>
              <a:t>Ponseti</a:t>
            </a:r>
            <a:r>
              <a:rPr lang="es-ES" sz="1200" i="1" dirty="0">
                <a:solidFill>
                  <a:schemeClr val="bg1"/>
                </a:solidFill>
              </a:rPr>
              <a:t> es el tratamiento de elección actual para el pie zambo, dada su tasa de corrección y reproductibilidad. Sin embargo, la aplicación del método requiere un buen conocimiento de los fundamentos básicos y una técnica bien ejecutada.</a:t>
            </a:r>
          </a:p>
          <a:p>
            <a:r>
              <a:rPr lang="es-ES" sz="1200" i="1" dirty="0">
                <a:solidFill>
                  <a:schemeClr val="bg1"/>
                </a:solidFill>
              </a:rPr>
              <a:t>Por ello, presentamos este curso dirigido a especialistas y residentes de COT, que quieran conocer el método </a:t>
            </a:r>
            <a:r>
              <a:rPr lang="es-ES" sz="1200" i="1" dirty="0" err="1">
                <a:solidFill>
                  <a:schemeClr val="bg1"/>
                </a:solidFill>
              </a:rPr>
              <a:t>Ponseti</a:t>
            </a:r>
            <a:r>
              <a:rPr lang="es-ES" sz="1200" i="1" dirty="0">
                <a:solidFill>
                  <a:schemeClr val="bg1"/>
                </a:solidFill>
              </a:rPr>
              <a:t>: sus principios y su técnica de aplicación.</a:t>
            </a:r>
          </a:p>
          <a:p>
            <a:endParaRPr lang="es-ES" sz="1200" i="1" dirty="0">
              <a:solidFill>
                <a:schemeClr val="bg1"/>
              </a:solidFill>
            </a:endParaRPr>
          </a:p>
          <a:p>
            <a:r>
              <a:rPr lang="es-ES" sz="1200" i="1" dirty="0">
                <a:solidFill>
                  <a:schemeClr val="bg1"/>
                </a:solidFill>
              </a:rPr>
              <a:t>El curso consta de una parte teórica y se completa con una práctica de enyesado y tenotomía en modelos. </a:t>
            </a:r>
          </a:p>
          <a:p>
            <a:endParaRPr lang="es-ES" sz="1200" i="1" dirty="0">
              <a:solidFill>
                <a:schemeClr val="bg1"/>
              </a:solidFill>
            </a:endParaRPr>
          </a:p>
          <a:p>
            <a:r>
              <a:rPr lang="es-ES" sz="1200" i="1" dirty="0">
                <a:solidFill>
                  <a:schemeClr val="bg1"/>
                </a:solidFill>
              </a:rPr>
              <a:t>Quiero agradecer de antemano a todos los ponentes por la colaboración y participación en el curso.</a:t>
            </a:r>
          </a:p>
          <a:p>
            <a:endParaRPr lang="es-ES" sz="1200" i="1" dirty="0">
              <a:solidFill>
                <a:schemeClr val="bg1"/>
              </a:solidFill>
            </a:endParaRPr>
          </a:p>
          <a:p>
            <a:r>
              <a:rPr lang="es-ES" sz="1200" i="1" dirty="0">
                <a:solidFill>
                  <a:schemeClr val="bg1"/>
                </a:solidFill>
              </a:rPr>
              <a:t>Esperemos que todos los participantes disfruten del mismo</a:t>
            </a:r>
          </a:p>
          <a:p>
            <a:endParaRPr lang="es-ES" sz="1200" i="1" dirty="0">
              <a:solidFill>
                <a:schemeClr val="bg1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58FCEBE-54EE-024A-936D-298BBA7B3758}"/>
              </a:ext>
            </a:extLst>
          </p:cNvPr>
          <p:cNvSpPr txBox="1"/>
          <p:nvPr/>
        </p:nvSpPr>
        <p:spPr>
          <a:xfrm>
            <a:off x="3759183" y="1122753"/>
            <a:ext cx="23876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19 de Abril 2024</a:t>
            </a:r>
          </a:p>
        </p:txBody>
      </p:sp>
      <p:pic>
        <p:nvPicPr>
          <p:cNvPr id="15" name="Imagen 14" descr="Imagen que contiene Texto&#10;&#10;Descripción generada automáticamente">
            <a:extLst>
              <a:ext uri="{FF2B5EF4-FFF2-40B4-BE49-F238E27FC236}">
                <a16:creationId xmlns:a16="http://schemas.microsoft.com/office/drawing/2014/main" id="{65A5B50C-5E5C-E14F-9102-DC2E9D9FB5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31" b="94203" l="2381" r="92143">
                        <a14:foregroundMark x1="46429" y1="8213" x2="46429" y2="8213"/>
                        <a14:foregroundMark x1="46905" y1="4831" x2="46905" y2="4831"/>
                        <a14:foregroundMark x1="7857" y1="44686" x2="7857" y2="44686"/>
                        <a14:foregroundMark x1="3333" y1="48068" x2="3333" y2="48068"/>
                        <a14:foregroundMark x1="47857" y1="93237" x2="47857" y2="93237"/>
                        <a14:foregroundMark x1="91190" y1="49034" x2="91190" y2="49034"/>
                        <a14:foregroundMark x1="91905" y1="49275" x2="91905" y2="49275"/>
                        <a14:foregroundMark x1="92143" y1="48792" x2="92143" y2="48792"/>
                        <a14:foregroundMark x1="56429" y1="89855" x2="56429" y2="89855"/>
                        <a14:foregroundMark x1="59762" y1="88164" x2="59762" y2="88164"/>
                        <a14:foregroundMark x1="59762" y1="88164" x2="59762" y2="88164"/>
                        <a14:foregroundMark x1="59762" y1="88164" x2="59762" y2="88164"/>
                        <a14:foregroundMark x1="59762" y1="88164" x2="59762" y2="88164"/>
                        <a14:foregroundMark x1="60476" y1="87440" x2="60476" y2="87440"/>
                        <a14:foregroundMark x1="60476" y1="86957" x2="60476" y2="86957"/>
                        <a14:foregroundMark x1="60476" y1="86957" x2="60476" y2="86957"/>
                        <a14:backgroundMark x1="2143" y1="48792" x2="2143" y2="48792"/>
                        <a14:backgroundMark x1="2143" y1="48309" x2="2143" y2="48309"/>
                        <a14:backgroundMark x1="2143" y1="48309" x2="2143" y2="48309"/>
                        <a14:backgroundMark x1="2143" y1="48792" x2="2143" y2="48792"/>
                        <a14:backgroundMark x1="2143" y1="48792" x2="2143" y2="48792"/>
                        <a14:backgroundMark x1="2143" y1="48551" x2="2143" y2="48551"/>
                        <a14:backgroundMark x1="59286" y1="87440" x2="59286" y2="87440"/>
                        <a14:backgroundMark x1="63333" y1="84300" x2="63333" y2="84300"/>
                        <a14:backgroundMark x1="61429" y1="86232" x2="61429" y2="86232"/>
                        <a14:backgroundMark x1="63571" y1="83575" x2="63571" y2="83575"/>
                        <a14:backgroundMark x1="60952" y1="85749" x2="60952" y2="85749"/>
                        <a14:backgroundMark x1="60238" y1="86232" x2="60238" y2="86232"/>
                        <a14:backgroundMark x1="60714" y1="85507" x2="60714" y2="85507"/>
                        <a14:backgroundMark x1="60714" y1="85507" x2="60714" y2="85507"/>
                        <a14:backgroundMark x1="60714" y1="85990" x2="60714" y2="85990"/>
                        <a14:backgroundMark x1="59286" y1="88406" x2="59048" y2="89614"/>
                        <a14:backgroundMark x1="56429" y1="90580" x2="53810" y2="94686"/>
                        <a14:backgroundMark x1="55714" y1="89614" x2="55714" y2="89614"/>
                        <a14:backgroundMark x1="56190" y1="90338" x2="56190" y2="90338"/>
                        <a14:backgroundMark x1="56429" y1="89855" x2="56429" y2="89855"/>
                        <a14:backgroundMark x1="56429" y1="89855" x2="56429" y2="89855"/>
                        <a14:backgroundMark x1="59286" y1="88406" x2="59286" y2="88406"/>
                        <a14:backgroundMark x1="59286" y1="88406" x2="59286" y2="88406"/>
                        <a14:backgroundMark x1="59286" y1="88406" x2="59286" y2="88406"/>
                        <a14:backgroundMark x1="59286" y1="88406" x2="59286" y2="88406"/>
                        <a14:backgroundMark x1="59286" y1="88406" x2="59286" y2="88406"/>
                        <a14:backgroundMark x1="60000" y1="88164" x2="60000" y2="88164"/>
                        <a14:backgroundMark x1="60000" y1="88164" x2="60000" y2="88164"/>
                        <a14:backgroundMark x1="60000" y1="87681" x2="60000" y2="87681"/>
                        <a14:backgroundMark x1="60000" y1="86715" x2="60000" y2="86715"/>
                        <a14:backgroundMark x1="60714" y1="87440" x2="63571" y2="84300"/>
                        <a14:backgroundMark x1="69286" y1="76570" x2="69524" y2="77536"/>
                        <a14:backgroundMark x1="69524" y1="77778" x2="69524" y2="77778"/>
                        <a14:backgroundMark x1="69762" y1="78502" x2="69762" y2="78502"/>
                        <a14:backgroundMark x1="69762" y1="78502" x2="69762" y2="78502"/>
                        <a14:backgroundMark x1="69762" y1="78502" x2="69762" y2="78502"/>
                        <a14:backgroundMark x1="69762" y1="78019" x2="69762" y2="78019"/>
                        <a14:backgroundMark x1="69762" y1="78019" x2="69762" y2="78019"/>
                        <a14:backgroundMark x1="69762" y1="78261" x2="69762" y2="78261"/>
                        <a14:backgroundMark x1="69762" y1="78261" x2="69762" y2="78261"/>
                        <a14:backgroundMark x1="70000" y1="78261" x2="70000" y2="78261"/>
                        <a14:backgroundMark x1="70238" y1="78261" x2="70238" y2="78261"/>
                        <a14:backgroundMark x1="69762" y1="78744" x2="69762" y2="78744"/>
                        <a14:backgroundMark x1="69762" y1="78502" x2="69762" y2="78502"/>
                        <a14:backgroundMark x1="69762" y1="78261" x2="69762" y2="78261"/>
                        <a14:backgroundMark x1="69762" y1="78261" x2="69762" y2="78261"/>
                        <a14:backgroundMark x1="69762" y1="78019" x2="69762" y2="78019"/>
                        <a14:backgroundMark x1="69762" y1="78019" x2="69762" y2="78019"/>
                        <a14:backgroundMark x1="69762" y1="78019" x2="69762" y2="78019"/>
                        <a14:backgroundMark x1="70476" y1="78502" x2="70476" y2="78502"/>
                        <a14:backgroundMark x1="70000" y1="77778" x2="70000" y2="77778"/>
                        <a14:backgroundMark x1="70000" y1="78019" x2="70000" y2="78019"/>
                        <a14:backgroundMark x1="70476" y1="78261" x2="70476" y2="78261"/>
                        <a14:backgroundMark x1="70238" y1="78019" x2="70238" y2="78019"/>
                        <a14:backgroundMark x1="70238" y1="78019" x2="70238" y2="78019"/>
                        <a14:backgroundMark x1="70238" y1="78019" x2="70238" y2="78019"/>
                        <a14:backgroundMark x1="70238" y1="78019" x2="70238" y2="78019"/>
                        <a14:backgroundMark x1="70238" y1="78986" x2="70238" y2="78986"/>
                        <a14:backgroundMark x1="69762" y1="77778" x2="70714" y2="780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14225" y="125964"/>
            <a:ext cx="1167353" cy="1150677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6824C91F-7845-9445-AE95-ECFA396445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6" t="6718" r="11413" b="10588"/>
          <a:stretch/>
        </p:blipFill>
        <p:spPr bwMode="auto">
          <a:xfrm>
            <a:off x="465751" y="5735247"/>
            <a:ext cx="775339" cy="8232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571F8986-BBE1-BA40-B67D-4ADF69306C12}"/>
              </a:ext>
            </a:extLst>
          </p:cNvPr>
          <p:cNvCxnSpPr>
            <a:cxnSpLocks/>
          </p:cNvCxnSpPr>
          <p:nvPr/>
        </p:nvCxnSpPr>
        <p:spPr>
          <a:xfrm>
            <a:off x="7105711" y="4461255"/>
            <a:ext cx="2393362" cy="0"/>
          </a:xfrm>
          <a:prstGeom prst="line">
            <a:avLst/>
          </a:prstGeom>
          <a:ln w="19050" cmpd="dbl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67A869E-A727-704B-B1B1-16BE253F170F}"/>
              </a:ext>
            </a:extLst>
          </p:cNvPr>
          <p:cNvSpPr txBox="1"/>
          <p:nvPr/>
        </p:nvSpPr>
        <p:spPr>
          <a:xfrm>
            <a:off x="1596802" y="5811082"/>
            <a:ext cx="135981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100" i="1" dirty="0">
                <a:solidFill>
                  <a:schemeClr val="bg1"/>
                </a:solidFill>
              </a:rPr>
              <a:t>Sección de Traumatología y Ortopedia Infantil del HUB</a:t>
            </a:r>
          </a:p>
        </p:txBody>
      </p:sp>
    </p:spTree>
    <p:extLst>
      <p:ext uri="{BB962C8B-B14F-4D97-AF65-F5344CB8AC3E}">
        <p14:creationId xmlns:p14="http://schemas.microsoft.com/office/powerpoint/2010/main" val="24173926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 2013 - 2022">
  <a:themeElements>
    <a:clrScheme name="Tema de Offic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 2013 -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13013</TotalTime>
  <Words>475</Words>
  <Application>Microsoft Macintosh PowerPoint</Application>
  <PresentationFormat>A4 (210 x 297 mm)</PresentationFormat>
  <Paragraphs>85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FUTURA MEDIUM</vt:lpstr>
      <vt:lpstr>Tema de Office 2013 - 2022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Jose Dominguez Amador</dc:creator>
  <cp:lastModifiedBy>maitane arroyo</cp:lastModifiedBy>
  <cp:revision>20</cp:revision>
  <dcterms:created xsi:type="dcterms:W3CDTF">2022-12-17T09:43:58Z</dcterms:created>
  <dcterms:modified xsi:type="dcterms:W3CDTF">2024-03-12T10:13:00Z</dcterms:modified>
</cp:coreProperties>
</file>